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Lst>
  <p:sldSz cy="6858000" cx="12192000"/>
  <p:notesSz cx="6858000" cy="9144000"/>
  <p:embeddedFontLst>
    <p:embeddedFont>
      <p:font typeface="Nunito SemiBold"/>
      <p:regular r:id="rId13"/>
      <p:bold r:id="rId14"/>
      <p:italic r:id="rId15"/>
      <p:boldItalic r:id="rId16"/>
    </p:embeddedFont>
    <p:embeddedFont>
      <p:font typeface="Nuni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28539BF-499E-4C39-8833-F3962FC9B1B5}">
  <a:tblStyle styleId="{828539BF-499E-4C39-8833-F3962FC9B1B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NunitoSemiBold-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NunitoSemiBold-italic.fntdata"/><Relationship Id="rId14" Type="http://schemas.openxmlformats.org/officeDocument/2006/relationships/font" Target="fonts/NunitoSemiBold-bold.fntdata"/><Relationship Id="rId17" Type="http://schemas.openxmlformats.org/officeDocument/2006/relationships/font" Target="fonts/Nunito-regular.fntdata"/><Relationship Id="rId16" Type="http://schemas.openxmlformats.org/officeDocument/2006/relationships/font" Target="fonts/NunitoSemiBold-boldItalic.fntdata"/><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8" name="Google Shape;17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899cbada21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1" name="Google Shape;191;g899cbada2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99cbada21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899cbada21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99cbada21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99cbada21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899cbada21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5" name="Google Shape;22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ront page">
  <p:cSld name="Front pag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5" name="Google Shape;15;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1" sz="3600">
                <a:latin typeface="Nunito"/>
                <a:ea typeface="Nunito"/>
                <a:cs typeface="Nunito"/>
                <a:sym typeface="Nunito"/>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id="16" name="Google Shape;16;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7" name="Google Shape;17;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8" name="Google Shape;18;p2"/>
          <p:cNvGrpSpPr/>
          <p:nvPr/>
        </p:nvGrpSpPr>
        <p:grpSpPr>
          <a:xfrm>
            <a:off x="0" y="-446"/>
            <a:ext cx="8094368" cy="6867144"/>
            <a:chOff x="0" y="-446"/>
            <a:chExt cx="8094368" cy="6867144"/>
          </a:xfrm>
        </p:grpSpPr>
        <p:pic>
          <p:nvPicPr>
            <p:cNvPr descr="Image" id="19" name="Google Shape;19;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0" name="Google Shape;20;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1" name="Google Shape;21;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2" name="Google Shape;22;p2"/>
          <p:cNvSpPr txBox="1"/>
          <p:nvPr>
            <p:ph idx="11" type="ftr"/>
          </p:nvPr>
        </p:nvSpPr>
        <p:spPr>
          <a:xfrm>
            <a:off x="8406634" y="5755767"/>
            <a:ext cx="3220824" cy="441361"/>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2000" u="none" cap="none" strike="noStrike">
                <a:solidFill>
                  <a:schemeClr val="dk1"/>
                </a:solidFill>
                <a:latin typeface="Nunito"/>
                <a:ea typeface="Nunito"/>
                <a:cs typeface="Nunito"/>
                <a:sym typeface="Nuni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2"/>
          <p:cNvSpPr txBox="1"/>
          <p:nvPr/>
        </p:nvSpPr>
        <p:spPr>
          <a:xfrm>
            <a:off x="8406634" y="6592079"/>
            <a:ext cx="3683510"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6">
  <p:cSld name="Section break 6">
    <p:spTree>
      <p:nvGrpSpPr>
        <p:cNvPr id="91" name="Shape 91"/>
        <p:cNvGrpSpPr/>
        <p:nvPr/>
      </p:nvGrpSpPr>
      <p:grpSpPr>
        <a:xfrm>
          <a:off x="0" y="0"/>
          <a:ext cx="0" cy="0"/>
          <a:chOff x="0" y="0"/>
          <a:chExt cx="0" cy="0"/>
        </a:xfrm>
      </p:grpSpPr>
      <p:pic>
        <p:nvPicPr>
          <p:cNvPr id="92" name="Google Shape;92;p11"/>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93" name="Google Shape;93;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4" name="Google Shape;94;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5" name="Google Shape;95;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6" name="Google Shape;96;p11"/>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7" name="Google Shape;97;p11"/>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8" name="Google Shape;98;p11"/>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7">
  <p:cSld name="Section break 7">
    <p:spTree>
      <p:nvGrpSpPr>
        <p:cNvPr id="99" name="Shape 99"/>
        <p:cNvGrpSpPr/>
        <p:nvPr/>
      </p:nvGrpSpPr>
      <p:grpSpPr>
        <a:xfrm>
          <a:off x="0" y="0"/>
          <a:ext cx="0" cy="0"/>
          <a:chOff x="0" y="0"/>
          <a:chExt cx="0" cy="0"/>
        </a:xfrm>
      </p:grpSpPr>
      <p:pic>
        <p:nvPicPr>
          <p:cNvPr id="100" name="Google Shape;100;p12"/>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101" name="Google Shape;101;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2" name="Google Shape;102;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3" name="Google Shape;103;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4" name="Google Shape;104;p12"/>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5" name="Google Shape;105;p12"/>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6" name="Google Shape;106;p12"/>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8">
  <p:cSld name="Section break 8">
    <p:spTree>
      <p:nvGrpSpPr>
        <p:cNvPr id="107" name="Shape 107"/>
        <p:cNvGrpSpPr/>
        <p:nvPr/>
      </p:nvGrpSpPr>
      <p:grpSpPr>
        <a:xfrm>
          <a:off x="0" y="0"/>
          <a:ext cx="0" cy="0"/>
          <a:chOff x="0" y="0"/>
          <a:chExt cx="0" cy="0"/>
        </a:xfrm>
      </p:grpSpPr>
      <p:pic>
        <p:nvPicPr>
          <p:cNvPr id="108" name="Google Shape;108;p13"/>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9" name="Google Shape;109;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0" name="Google Shape;110;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1" name="Google Shape;111;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2" name="Google Shape;112;p13"/>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3" name="Google Shape;113;p13"/>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4" name="Google Shape;114;p1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9">
  <p:cSld name="Section break 9">
    <p:spTree>
      <p:nvGrpSpPr>
        <p:cNvPr id="115" name="Shape 115"/>
        <p:cNvGrpSpPr/>
        <p:nvPr/>
      </p:nvGrpSpPr>
      <p:grpSpPr>
        <a:xfrm>
          <a:off x="0" y="0"/>
          <a:ext cx="0" cy="0"/>
          <a:chOff x="0" y="0"/>
          <a:chExt cx="0" cy="0"/>
        </a:xfrm>
      </p:grpSpPr>
      <p:pic>
        <p:nvPicPr>
          <p:cNvPr id="116" name="Google Shape;116;p14"/>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17" name="Google Shape;117;p14"/>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18" name="Google Shape;118;p14"/>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9" name="Google Shape;119;p14"/>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20" name="Google Shape;120;p14"/>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1" name="Google Shape;121;p14"/>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2" name="Google Shape;122;p14"/>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ack page (with disclaimer)">
  <p:cSld name="1_Back page (with disclaimer)">
    <p:spTree>
      <p:nvGrpSpPr>
        <p:cNvPr id="123" name="Shape 123"/>
        <p:cNvGrpSpPr/>
        <p:nvPr/>
      </p:nvGrpSpPr>
      <p:grpSpPr>
        <a:xfrm>
          <a:off x="0" y="0"/>
          <a:ext cx="0" cy="0"/>
          <a:chOff x="0" y="0"/>
          <a:chExt cx="0" cy="0"/>
        </a:xfrm>
      </p:grpSpPr>
      <p:pic>
        <p:nvPicPr>
          <p:cNvPr descr="Image" id="124" name="Google Shape;124;p15"/>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25" name="Google Shape;125;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26" name="Google Shape;126;p15"/>
          <p:cNvSpPr txBox="1"/>
          <p:nvPr>
            <p:ph idx="1" type="subTitle"/>
          </p:nvPr>
        </p:nvSpPr>
        <p:spPr>
          <a:xfrm>
            <a:off x="6856431" y="2580838"/>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7" name="Google Shape;127;p15"/>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28" name="Google Shape;128;p15"/>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Back page (with disclaimer)">
  <p:cSld name="2_Back page (with disclaimer)">
    <p:spTree>
      <p:nvGrpSpPr>
        <p:cNvPr id="129" name="Shape 129"/>
        <p:cNvGrpSpPr/>
        <p:nvPr/>
      </p:nvGrpSpPr>
      <p:grpSpPr>
        <a:xfrm>
          <a:off x="0" y="0"/>
          <a:ext cx="0" cy="0"/>
          <a:chOff x="0" y="0"/>
          <a:chExt cx="0" cy="0"/>
        </a:xfrm>
      </p:grpSpPr>
      <p:pic>
        <p:nvPicPr>
          <p:cNvPr descr="Image" id="130" name="Google Shape;130;p16"/>
          <p:cNvPicPr preferRelativeResize="0"/>
          <p:nvPr/>
        </p:nvPicPr>
        <p:blipFill rotWithShape="1">
          <a:blip r:embed="rId2">
            <a:alphaModFix/>
          </a:blip>
          <a:srcRect b="26811" l="0" r="0" t="26811"/>
          <a:stretch/>
        </p:blipFill>
        <p:spPr>
          <a:xfrm>
            <a:off x="0" y="0"/>
            <a:ext cx="12192001" cy="6858000"/>
          </a:xfrm>
          <a:prstGeom prst="rect">
            <a:avLst/>
          </a:prstGeom>
          <a:noFill/>
          <a:ln>
            <a:noFill/>
          </a:ln>
        </p:spPr>
      </p:pic>
      <p:pic>
        <p:nvPicPr>
          <p:cNvPr descr="Image" id="131" name="Google Shape;131;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2" name="Google Shape;132;p16"/>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3" name="Google Shape;133;p16"/>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4" name="Google Shape;134;p16"/>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5" name="Google Shape;135;p16"/>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6" name="Google Shape;136;p16"/>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
        <p:nvSpPr>
          <p:cNvPr id="137" name="Google Shape;137;p16"/>
          <p:cNvSpPr txBox="1"/>
          <p:nvPr>
            <p:ph idx="1" type="subTitle"/>
          </p:nvPr>
        </p:nvSpPr>
        <p:spPr>
          <a:xfrm>
            <a:off x="6856431" y="3301455"/>
            <a:ext cx="4891346" cy="476795"/>
          </a:xfrm>
          <a:prstGeom prst="rect">
            <a:avLst/>
          </a:prstGeom>
          <a:noFill/>
          <a:ln>
            <a:noFill/>
          </a:ln>
        </p:spPr>
        <p:txBody>
          <a:bodyPr anchorCtr="0" anchor="ctr"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38" name="Google Shape;138;p16"/>
          <p:cNvSpPr txBox="1"/>
          <p:nvPr/>
        </p:nvSpPr>
        <p:spPr>
          <a:xfrm>
            <a:off x="6877481" y="14639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39" name="Google Shape;139;p16"/>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 page (with disclaimer)">
  <p:cSld name="Back page (with disclaimer)">
    <p:spTree>
      <p:nvGrpSpPr>
        <p:cNvPr id="140" name="Shape 140"/>
        <p:cNvGrpSpPr/>
        <p:nvPr/>
      </p:nvGrpSpPr>
      <p:grpSpPr>
        <a:xfrm>
          <a:off x="0" y="0"/>
          <a:ext cx="0" cy="0"/>
          <a:chOff x="0" y="0"/>
          <a:chExt cx="0" cy="0"/>
        </a:xfrm>
      </p:grpSpPr>
      <p:pic>
        <p:nvPicPr>
          <p:cNvPr id="141" name="Google Shape;141;p17"/>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42" name="Google Shape;142;p17"/>
          <p:cNvPicPr preferRelativeResize="0"/>
          <p:nvPr/>
        </p:nvPicPr>
        <p:blipFill rotWithShape="1">
          <a:blip r:embed="rId3">
            <a:alphaModFix/>
          </a:blip>
          <a:srcRect b="26811" l="0" r="0" t="26811"/>
          <a:stretch/>
        </p:blipFill>
        <p:spPr>
          <a:xfrm>
            <a:off x="0" y="0"/>
            <a:ext cx="12192001" cy="6858000"/>
          </a:xfrm>
          <a:prstGeom prst="rect">
            <a:avLst/>
          </a:prstGeom>
          <a:noFill/>
          <a:ln>
            <a:noFill/>
          </a:ln>
        </p:spPr>
      </p:pic>
      <p:pic>
        <p:nvPicPr>
          <p:cNvPr descr="Image" id="143" name="Google Shape;143;p17"/>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44" name="Google Shape;144;p17"/>
          <p:cNvCxnSpPr/>
          <p:nvPr/>
        </p:nvCxnSpPr>
        <p:spPr>
          <a:xfrm>
            <a:off x="6877482" y="3079750"/>
            <a:ext cx="4891346"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45" name="Google Shape;145;p17"/>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46" name="Google Shape;146;p17"/>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47" name="Google Shape;147;p17"/>
          <p:cNvSpPr txBox="1"/>
          <p:nvPr/>
        </p:nvSpPr>
        <p:spPr>
          <a:xfrm>
            <a:off x="6877481" y="3244849"/>
            <a:ext cx="4891347" cy="1723216"/>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48" name="Google Shape;148;p17"/>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sz="18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9" name="Google Shape;149;p17"/>
          <p:cNvSpPr txBox="1"/>
          <p:nvPr/>
        </p:nvSpPr>
        <p:spPr>
          <a:xfrm>
            <a:off x="8370215" y="6592060"/>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150" name="Google Shape;150;p17"/>
          <p:cNvSpPr txBox="1"/>
          <p:nvPr/>
        </p:nvSpPr>
        <p:spPr>
          <a:xfrm>
            <a:off x="6877481" y="1057550"/>
            <a:ext cx="4891344" cy="96853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3200" u="none" cap="none" strike="noStrike">
                <a:solidFill>
                  <a:schemeClr val="dk1"/>
                </a:solidFill>
                <a:latin typeface="Nunito SemiBold"/>
                <a:ea typeface="Nunito SemiBold"/>
                <a:cs typeface="Nunito SemiBold"/>
                <a:sym typeface="Nunito SemiBold"/>
              </a:rPr>
              <a:t>For more information, contact:</a:t>
            </a:r>
            <a:endParaRPr b="0" i="0" sz="3200" u="none" cap="none" strike="noStrike">
              <a:solidFill>
                <a:schemeClr val="dk1"/>
              </a:solidFill>
              <a:latin typeface="Nunito SemiBold"/>
              <a:ea typeface="Nunito SemiBold"/>
              <a:cs typeface="Nunito SemiBold"/>
              <a:sym typeface="Nunito SemiBold"/>
            </a:endParaRPr>
          </a:p>
        </p:txBody>
      </p:sp>
      <p:sp>
        <p:nvSpPr>
          <p:cNvPr id="151" name="Google Shape;151;p17"/>
          <p:cNvSpPr txBox="1"/>
          <p:nvPr/>
        </p:nvSpPr>
        <p:spPr>
          <a:xfrm>
            <a:off x="9709159" y="2772307"/>
            <a:ext cx="1994241" cy="23395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52" name="Google Shape;152;p17"/>
          <p:cNvSpPr txBox="1"/>
          <p:nvPr/>
        </p:nvSpPr>
        <p:spPr>
          <a:xfrm>
            <a:off x="7070615" y="2770216"/>
            <a:ext cx="2352584" cy="23397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i="0" lang="en-US" sz="1200" u="none" cap="none" strike="noStrike">
                <a:solidFill>
                  <a:schemeClr val="dk1"/>
                </a:solidFill>
                <a:latin typeface="Nunito SemiBold"/>
                <a:ea typeface="Nunito SemiBold"/>
                <a:cs typeface="Nunito SemiBold"/>
                <a:sym typeface="Nunito SemiBold"/>
              </a:rPr>
              <a:t>enquiries@kokonetworks.com</a:t>
            </a:r>
            <a:endParaRPr b="0" i="0" sz="1200" u="none" cap="none" strike="noStrike">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able of Contents">
  <p:cSld name="2_Table of Contents">
    <p:spTree>
      <p:nvGrpSpPr>
        <p:cNvPr id="153" name="Shape 153"/>
        <p:cNvGrpSpPr/>
        <p:nvPr/>
      </p:nvGrpSpPr>
      <p:grpSpPr>
        <a:xfrm>
          <a:off x="0" y="0"/>
          <a:ext cx="0" cy="0"/>
          <a:chOff x="0" y="0"/>
          <a:chExt cx="0" cy="0"/>
        </a:xfrm>
      </p:grpSpPr>
      <p:pic>
        <p:nvPicPr>
          <p:cNvPr id="154" name="Google Shape;154;p18"/>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55" name="Google Shape;155;p18"/>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56" name="Google Shape;156;p18"/>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57" name="Google Shape;157;p18"/>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58" name="Google Shape;158;p18"/>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9" name="Google Shape;159;p1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160" name="Google Shape;160;p18"/>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3"/>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
        <p:nvSpPr>
          <p:cNvPr id="31" name="Google Shape;31;p3"/>
          <p:cNvSpPr txBox="1"/>
          <p:nvPr/>
        </p:nvSpPr>
        <p:spPr>
          <a:xfrm>
            <a:off x="7286625" y="2121678"/>
            <a:ext cx="4143375" cy="6866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3600" u="none" cap="none" strike="noStrike">
                <a:solidFill>
                  <a:schemeClr val="dk1"/>
                </a:solidFill>
                <a:latin typeface="Nunito SemiBold"/>
                <a:ea typeface="Nunito SemiBold"/>
                <a:cs typeface="Nunito SemiBold"/>
                <a:sym typeface="Nunito SemiBold"/>
              </a:rPr>
              <a:t>Agenda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marR="0" algn="l">
              <a:lnSpc>
                <a:spcPct val="90000"/>
              </a:lnSpc>
              <a:spcBef>
                <a:spcPts val="1000"/>
              </a:spcBef>
              <a:spcAft>
                <a:spcPts val="0"/>
              </a:spcAft>
              <a:buClr>
                <a:schemeClr val="dk1"/>
              </a:buClr>
              <a:buSzPts val="2800"/>
              <a:buFont typeface="Arial"/>
              <a:buChar char="•"/>
              <a:defRPr b="0" sz="2800">
                <a:solidFill>
                  <a:schemeClr val="dk1"/>
                </a:solidFill>
                <a:latin typeface="Nunito"/>
                <a:ea typeface="Nunito"/>
                <a:cs typeface="Nunito"/>
                <a:sym typeface="Nunito"/>
              </a:defRPr>
            </a:lvl1pPr>
            <a:lvl2pPr lvl="1" marR="0" algn="l">
              <a:lnSpc>
                <a:spcPct val="90000"/>
              </a:lnSpc>
              <a:spcBef>
                <a:spcPts val="500"/>
              </a:spcBef>
              <a:spcAft>
                <a:spcPts val="0"/>
              </a:spcAft>
              <a:buClr>
                <a:schemeClr val="dk1"/>
              </a:buClr>
              <a:buSzPts val="2000"/>
              <a:buFont typeface="Arial"/>
              <a:buChar char="•"/>
              <a:defRPr sz="2000"/>
            </a:lvl2pPr>
            <a:lvl3pPr lvl="2" marR="0" algn="l">
              <a:lnSpc>
                <a:spcPct val="90000"/>
              </a:lnSpc>
              <a:spcBef>
                <a:spcPts val="500"/>
              </a:spcBef>
              <a:spcAft>
                <a:spcPts val="0"/>
              </a:spcAft>
              <a:buClr>
                <a:schemeClr val="dk1"/>
              </a:buClr>
              <a:buSzPts val="1800"/>
              <a:buFont typeface="Arial"/>
              <a:buChar char="•"/>
              <a:defRPr sz="1800"/>
            </a:lvl3pPr>
            <a:lvl4pPr lvl="3" marR="0" algn="l">
              <a:lnSpc>
                <a:spcPct val="90000"/>
              </a:lnSpc>
              <a:spcBef>
                <a:spcPts val="500"/>
              </a:spcBef>
              <a:spcAft>
                <a:spcPts val="0"/>
              </a:spcAft>
              <a:buClr>
                <a:schemeClr val="dk1"/>
              </a:buClr>
              <a:buSzPts val="1600"/>
              <a:buFont typeface="Arial"/>
              <a:buChar char="•"/>
              <a:defRPr sz="1600"/>
            </a:lvl4pPr>
            <a:lvl5pPr lvl="4" marR="0" algn="l">
              <a:lnSpc>
                <a:spcPct val="90000"/>
              </a:lnSpc>
              <a:spcBef>
                <a:spcPts val="500"/>
              </a:spcBef>
              <a:spcAft>
                <a:spcPts val="0"/>
              </a:spcAft>
              <a:buClr>
                <a:schemeClr val="dk1"/>
              </a:buClr>
              <a:buSzPts val="1600"/>
              <a:buFont typeface="Arial"/>
              <a:buChar char="•"/>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 slide">
    <p:spTree>
      <p:nvGrpSpPr>
        <p:cNvPr id="42" name="Shape 42"/>
        <p:cNvGrpSpPr/>
        <p:nvPr/>
      </p:nvGrpSpPr>
      <p:grpSpPr>
        <a:xfrm>
          <a:off x="0" y="0"/>
          <a:ext cx="0" cy="0"/>
          <a:chOff x="0" y="0"/>
          <a:chExt cx="0" cy="0"/>
        </a:xfrm>
      </p:grpSpPr>
      <p:pic>
        <p:nvPicPr>
          <p:cNvPr descr="Image" id="43" name="Google Shape;43;p5"/>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45" name="Google Shape;45;p5"/>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46" name="Google Shape;46;p5"/>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47" name="Google Shape;47;p5"/>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48" name="Google Shape;48;p5"/>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dk1"/>
                </a:solidFill>
                <a:latin typeface="Nunito"/>
                <a:ea typeface="Nunito"/>
                <a:cs typeface="Nunito"/>
                <a:sym typeface="Nunito"/>
              </a:rPr>
              <a:t>© 2020 KOKO Networks Limited – Proprietary &amp; Confidential </a:t>
            </a:r>
            <a:endParaRPr/>
          </a:p>
        </p:txBody>
      </p:sp>
      <p:cxnSp>
        <p:nvCxnSpPr>
          <p:cNvPr id="49" name="Google Shape;49;p5"/>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50" name="Google Shape;50;p5"/>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u="none" cap="none" strike="noStrike">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1">
  <p:cSld name="Section break 1">
    <p:spTree>
      <p:nvGrpSpPr>
        <p:cNvPr id="51" name="Shape 51"/>
        <p:cNvGrpSpPr/>
        <p:nvPr/>
      </p:nvGrpSpPr>
      <p:grpSpPr>
        <a:xfrm>
          <a:off x="0" y="0"/>
          <a:ext cx="0" cy="0"/>
          <a:chOff x="0" y="0"/>
          <a:chExt cx="0" cy="0"/>
        </a:xfrm>
      </p:grpSpPr>
      <p:pic>
        <p:nvPicPr>
          <p:cNvPr id="52" name="Google Shape;52;p6"/>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53" name="Google Shape;53;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4" name="Google Shape;54;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5" name="Google Shape;55;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6" name="Google Shape;56;p6"/>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7" name="Google Shape;57;p6"/>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6"/>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2">
  <p:cSld name="Section break 2">
    <p:spTree>
      <p:nvGrpSpPr>
        <p:cNvPr id="59"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61" name="Google Shape;61;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2" name="Google Shape;62;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3" name="Google Shape;63;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4" name="Google Shape;64;p7"/>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5" name="Google Shape;65;p7"/>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6" name="Google Shape;66;p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3">
  <p:cSld name="Section break 3">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9" name="Google Shape;69;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0" name="Google Shape;70;p8"/>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1" name="Google Shape;71;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2" name="Google Shape;72;p8"/>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3" name="Google Shape;73;p8"/>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4" name="Google Shape;74;p8"/>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4">
  <p:cSld name="Section break 4">
    <p:spTree>
      <p:nvGrpSpPr>
        <p:cNvPr id="75" name="Shape 75"/>
        <p:cNvGrpSpPr/>
        <p:nvPr/>
      </p:nvGrpSpPr>
      <p:grpSpPr>
        <a:xfrm>
          <a:off x="0" y="0"/>
          <a:ext cx="0" cy="0"/>
          <a:chOff x="0" y="0"/>
          <a:chExt cx="0" cy="0"/>
        </a:xfrm>
      </p:grpSpPr>
      <p:pic>
        <p:nvPicPr>
          <p:cNvPr id="76" name="Google Shape;76;p9"/>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77" name="Google Shape;77;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8" name="Google Shape;78;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9" name="Google Shape;79;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0" name="Google Shape;80;p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1" name="Google Shape;81;p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 name="Google Shape;82;p9"/>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5">
  <p:cSld name="Section break 5">
    <p:spTree>
      <p:nvGrpSpPr>
        <p:cNvPr id="83" name="Shape 83"/>
        <p:cNvGrpSpPr/>
        <p:nvPr/>
      </p:nvGrpSpPr>
      <p:grpSpPr>
        <a:xfrm>
          <a:off x="0" y="0"/>
          <a:ext cx="0" cy="0"/>
          <a:chOff x="0" y="0"/>
          <a:chExt cx="0" cy="0"/>
        </a:xfrm>
      </p:grpSpPr>
      <p:pic>
        <p:nvPicPr>
          <p:cNvPr id="84" name="Google Shape;84;p10"/>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85" name="Google Shape;85;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6" name="Google Shape;86;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7" name="Google Shape;87;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8" name="Google Shape;88;p10"/>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6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9" name="Google Shape;89;p10"/>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p10"/>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000" u="none" cap="none" strike="noStrike">
                <a:solidFill>
                  <a:schemeClr val="lt1"/>
                </a:solidFill>
                <a:latin typeface="Nunito"/>
                <a:ea typeface="Nunito"/>
                <a:cs typeface="Nunito"/>
                <a:sym typeface="Nunito"/>
              </a:rPr>
              <a:t>© 2020  KOKO Networks Limited – Proprietary &amp; Confidential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1" i="0" sz="4400" u="none" cap="none" strike="noStrike">
                <a:solidFill>
                  <a:schemeClr val="dk1"/>
                </a:solidFill>
                <a:latin typeface="Nunito"/>
                <a:ea typeface="Nunito"/>
                <a:cs typeface="Nunito"/>
                <a:sym typeface="Nunito"/>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Nunito"/>
                <a:ea typeface="Nunito"/>
                <a:cs typeface="Nunito"/>
                <a:sym typeface="Nuni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Nunito"/>
                <a:ea typeface="Nunito"/>
                <a:cs typeface="Nunito"/>
                <a:sym typeface="Nuni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Nunito"/>
                <a:ea typeface="Nunito"/>
                <a:cs typeface="Nunito"/>
                <a:sym typeface="Nuni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Nunito"/>
                <a:ea typeface="Nunito"/>
                <a:cs typeface="Nunito"/>
                <a:sym typeface="Nuni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docs.google.com/spreadsheets/d/1xBs9BDZdIOWxeH1Y5TG9kGVhQWoQnLUovivd1Jb-jvQ/edit#gid=690045165" TargetMode="External"/><Relationship Id="rId5" Type="http://schemas.openxmlformats.org/officeDocument/2006/relationships/image" Target="../media/image20.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docs.google.com/spreadsheets/d/1xBs9BDZdIOWxeH1Y5TG9kGVhQWoQnLUovivd1Jb-jvQ/edit#gid=690045165" TargetMode="External"/><Relationship Id="rId5" Type="http://schemas.openxmlformats.org/officeDocument/2006/relationships/image" Target="../media/image18.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docs.google.com/spreadsheets/d/1xBs9BDZdIOWxeH1Y5TG9kGVhQWoQnLUovivd1Jb-jvQ/edit#gid=690045165" TargetMode="External"/><Relationship Id="rId5" Type="http://schemas.openxmlformats.org/officeDocument/2006/relationships/image" Target="../media/image22.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19"/>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66" name="Google Shape;166;p19"/>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5S AUDIT</a:t>
            </a:r>
            <a:endParaRPr/>
          </a:p>
        </p:txBody>
      </p:sp>
      <p:sp>
        <p:nvSpPr>
          <p:cNvPr id="167" name="Google Shape;167;p19"/>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June 2020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Audit scope &amp; categories </a:t>
            </a:r>
            <a:endParaRPr/>
          </a:p>
        </p:txBody>
      </p:sp>
      <p:sp>
        <p:nvSpPr>
          <p:cNvPr id="173" name="Google Shape;173;p20"/>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174" name="Google Shape;174;p20"/>
          <p:cNvGraphicFramePr/>
          <p:nvPr/>
        </p:nvGraphicFramePr>
        <p:xfrm>
          <a:off x="105775" y="1027675"/>
          <a:ext cx="3000000" cy="3000000"/>
        </p:xfrm>
        <a:graphic>
          <a:graphicData uri="http://schemas.openxmlformats.org/drawingml/2006/table">
            <a:tbl>
              <a:tblPr>
                <a:noFill/>
                <a:tableStyleId>{828539BF-499E-4C39-8833-F3962FC9B1B5}</a:tableStyleId>
              </a:tblPr>
              <a:tblGrid>
                <a:gridCol w="3617075"/>
                <a:gridCol w="1095400"/>
                <a:gridCol w="1485400"/>
                <a:gridCol w="1671350"/>
              </a:tblGrid>
              <a:tr h="238125">
                <a:tc>
                  <a:txBody>
                    <a:bodyPr/>
                    <a:lstStyle/>
                    <a:p>
                      <a:pPr indent="0" lvl="0" marL="0" rtl="0" algn="l">
                        <a:lnSpc>
                          <a:spcPct val="115000"/>
                        </a:lnSpc>
                        <a:spcBef>
                          <a:spcPts val="0"/>
                        </a:spcBef>
                        <a:spcAft>
                          <a:spcPts val="0"/>
                        </a:spcAft>
                        <a:buNone/>
                      </a:pPr>
                      <a:r>
                        <a:rPr lang="en-US" sz="1800">
                          <a:solidFill>
                            <a:srgbClr val="FFFFFF"/>
                          </a:solidFill>
                          <a:latin typeface="Nunito"/>
                          <a:ea typeface="Nunito"/>
                          <a:cs typeface="Nunito"/>
                          <a:sym typeface="Nunito"/>
                        </a:rPr>
                        <a:t>Area</a:t>
                      </a:r>
                      <a:endParaRPr sz="1800">
                        <a:solidFill>
                          <a:srgbClr val="FFFFFF"/>
                        </a:solidFill>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US" sz="1800">
                          <a:solidFill>
                            <a:srgbClr val="FFFFFF"/>
                          </a:solidFill>
                          <a:latin typeface="Nunito"/>
                          <a:ea typeface="Nunito"/>
                          <a:cs typeface="Nunito"/>
                          <a:sym typeface="Nunito"/>
                        </a:rPr>
                        <a:t>Auditor</a:t>
                      </a:r>
                      <a:endParaRPr sz="1800">
                        <a:solidFill>
                          <a:srgbClr val="FFFFFF"/>
                        </a:solidFill>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US" sz="1800">
                          <a:solidFill>
                            <a:srgbClr val="FFFFFF"/>
                          </a:solidFill>
                          <a:latin typeface="Nunito"/>
                          <a:ea typeface="Nunito"/>
                          <a:cs typeface="Nunito"/>
                          <a:sym typeface="Nunito"/>
                        </a:rPr>
                        <a:t>Auditee</a:t>
                      </a:r>
                      <a:endParaRPr sz="1800">
                        <a:solidFill>
                          <a:srgbClr val="FFFFFF"/>
                        </a:solidFill>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000000"/>
                    </a:solidFill>
                  </a:tcPr>
                </a:tc>
                <a:tc>
                  <a:txBody>
                    <a:bodyPr/>
                    <a:lstStyle/>
                    <a:p>
                      <a:pPr indent="0" lvl="0" marL="0" rtl="0" algn="l">
                        <a:lnSpc>
                          <a:spcPct val="115000"/>
                        </a:lnSpc>
                        <a:spcBef>
                          <a:spcPts val="0"/>
                        </a:spcBef>
                        <a:spcAft>
                          <a:spcPts val="0"/>
                        </a:spcAft>
                        <a:buNone/>
                      </a:pPr>
                      <a:r>
                        <a:rPr lang="en-US" sz="1800">
                          <a:solidFill>
                            <a:srgbClr val="FFFFFF"/>
                          </a:solidFill>
                          <a:latin typeface="Nunito"/>
                          <a:ea typeface="Nunito"/>
                          <a:cs typeface="Nunito"/>
                          <a:sym typeface="Nunito"/>
                        </a:rPr>
                        <a:t>Audit Date</a:t>
                      </a:r>
                      <a:endParaRPr sz="1800">
                        <a:solidFill>
                          <a:srgbClr val="FFFFFF"/>
                        </a:solidFill>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solidFill>
                      <a:srgbClr val="000000"/>
                    </a:solidFill>
                  </a:tcPr>
                </a:tc>
              </a:tr>
              <a:tr h="238125">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Sub Assembly floor</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Dibogo</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Kaboshi</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latin typeface="Nunito"/>
                          <a:ea typeface="Nunito"/>
                          <a:cs typeface="Nunito"/>
                          <a:sym typeface="Nunito"/>
                        </a:rPr>
                        <a:t>8-June-2020</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238125">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Final Assembly + Inbound Stores</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Kaboshi</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Yasin</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latin typeface="Nunito"/>
                          <a:ea typeface="Nunito"/>
                          <a:cs typeface="Nunito"/>
                          <a:sym typeface="Nunito"/>
                        </a:rPr>
                        <a:t>9-June-2020</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r h="447675">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Stores (Inbound &amp; Main)</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Yasin</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latin typeface="Nunito"/>
                          <a:ea typeface="Nunito"/>
                          <a:cs typeface="Nunito"/>
                          <a:sym typeface="Nunito"/>
                        </a:rPr>
                        <a:t>Dib</a:t>
                      </a:r>
                      <a:r>
                        <a:rPr lang="en-US" sz="1800">
                          <a:latin typeface="Nunito"/>
                          <a:ea typeface="Nunito"/>
                          <a:cs typeface="Nunito"/>
                          <a:sym typeface="Nunito"/>
                        </a:rPr>
                        <a:t>o</a:t>
                      </a:r>
                      <a:r>
                        <a:rPr lang="en-US" sz="1800">
                          <a:latin typeface="Nunito"/>
                          <a:ea typeface="Nunito"/>
                          <a:cs typeface="Nunito"/>
                          <a:sym typeface="Nunito"/>
                        </a:rPr>
                        <a:t>go</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US" sz="1800">
                          <a:latin typeface="Nunito"/>
                          <a:ea typeface="Nunito"/>
                          <a:cs typeface="Nunito"/>
                          <a:sym typeface="Nunito"/>
                        </a:rPr>
                        <a:t>10-June-2020</a:t>
                      </a:r>
                      <a:endParaRPr sz="1800">
                        <a:latin typeface="Nunito"/>
                        <a:ea typeface="Nunito"/>
                        <a:cs typeface="Nunito"/>
                        <a:sym typeface="Nunito"/>
                      </a:endParaRPr>
                    </a:p>
                  </a:txBody>
                  <a:tcPr marT="19050" marB="19050" marR="28575" marL="28575" anchor="b">
                    <a:lnL cap="flat" cmpd="sng" w="12700">
                      <a:solidFill>
                        <a:srgbClr val="CCCCCC"/>
                      </a:solidFill>
                      <a:prstDash val="solid"/>
                      <a:round/>
                      <a:headEnd len="sm" w="sm" type="none"/>
                      <a:tailEnd len="sm" w="sm" type="none"/>
                    </a:lnL>
                    <a:lnR cap="flat" cmpd="sng" w="12700">
                      <a:solidFill>
                        <a:srgbClr val="CCCCCC"/>
                      </a:solidFill>
                      <a:prstDash val="solid"/>
                      <a:round/>
                      <a:headEnd len="sm" w="sm" type="none"/>
                      <a:tailEnd len="sm" w="sm" type="none"/>
                    </a:lnR>
                    <a:lnT cap="flat" cmpd="sng" w="12700">
                      <a:solidFill>
                        <a:srgbClr val="CCCCCC"/>
                      </a:solidFill>
                      <a:prstDash val="solid"/>
                      <a:round/>
                      <a:headEnd len="sm" w="sm" type="none"/>
                      <a:tailEnd len="sm" w="sm" type="none"/>
                    </a:lnT>
                    <a:lnB cap="flat" cmpd="sng" w="12700">
                      <a:solidFill>
                        <a:srgbClr val="CCCCCC"/>
                      </a:solidFill>
                      <a:prstDash val="solid"/>
                      <a:round/>
                      <a:headEnd len="sm" w="sm" type="none"/>
                      <a:tailEnd len="sm" w="sm" type="none"/>
                    </a:lnB>
                  </a:tcPr>
                </a:tc>
              </a:tr>
            </a:tbl>
          </a:graphicData>
        </a:graphic>
      </p:graphicFrame>
      <p:sp>
        <p:nvSpPr>
          <p:cNvPr id="175" name="Google Shape;175;p20"/>
          <p:cNvSpPr txBox="1"/>
          <p:nvPr/>
        </p:nvSpPr>
        <p:spPr>
          <a:xfrm>
            <a:off x="105775" y="3074925"/>
            <a:ext cx="9785100" cy="31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Audit  categories</a:t>
            </a:r>
            <a:endParaRPr b="1" sz="1800">
              <a:latin typeface="Nunito"/>
              <a:ea typeface="Nunito"/>
              <a:cs typeface="Nunito"/>
              <a:sym typeface="Nunito"/>
            </a:endParaRPr>
          </a:p>
          <a:p>
            <a:pPr indent="0" lvl="0" marL="0" rtl="0" algn="l">
              <a:spcBef>
                <a:spcPts val="0"/>
              </a:spcBef>
              <a:spcAft>
                <a:spcPts val="0"/>
              </a:spcAft>
              <a:buNone/>
            </a:pPr>
            <a:r>
              <a:t/>
            </a:r>
            <a:endParaRPr b="1"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Sort</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Set</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Shine/Sweep</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Standardise</a:t>
            </a:r>
            <a:endParaRPr sz="1800">
              <a:latin typeface="Nunito"/>
              <a:ea typeface="Nunito"/>
              <a:cs typeface="Nunito"/>
              <a:sym typeface="Nunito"/>
            </a:endParaRPr>
          </a:p>
          <a:p>
            <a:pPr indent="-342900" lvl="0" marL="457200" rtl="0" algn="l">
              <a:spcBef>
                <a:spcPts val="0"/>
              </a:spcBef>
              <a:spcAft>
                <a:spcPts val="0"/>
              </a:spcAft>
              <a:buSzPts val="1800"/>
              <a:buFont typeface="Nunito"/>
              <a:buChar char="●"/>
            </a:pPr>
            <a:r>
              <a:rPr lang="en-US" sz="1800">
                <a:latin typeface="Nunito"/>
                <a:ea typeface="Nunito"/>
                <a:cs typeface="Nunito"/>
                <a:sym typeface="Nunito"/>
              </a:rPr>
              <a:t>Sustain</a:t>
            </a:r>
            <a:endParaRPr sz="1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1" name="Google Shape;181;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Sub assembly floor</a:t>
            </a:r>
            <a:endParaRPr/>
          </a:p>
        </p:txBody>
      </p:sp>
      <p:sp>
        <p:nvSpPr>
          <p:cNvPr id="182" name="Google Shape;182;p21"/>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3" name="Google Shape;183;p21"/>
          <p:cNvSpPr txBox="1"/>
          <p:nvPr/>
        </p:nvSpPr>
        <p:spPr>
          <a:xfrm>
            <a:off x="5501200" y="1027675"/>
            <a:ext cx="1823400" cy="44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200">
                <a:latin typeface="Nunito"/>
                <a:ea typeface="Nunito"/>
                <a:cs typeface="Nunito"/>
                <a:sym typeface="Nunito"/>
              </a:rPr>
              <a:t>Score:  66%</a:t>
            </a:r>
            <a:endParaRPr b="1" sz="2200">
              <a:latin typeface="Nunito"/>
              <a:ea typeface="Nunito"/>
              <a:cs typeface="Nunito"/>
              <a:sym typeface="Nunito"/>
            </a:endParaRPr>
          </a:p>
        </p:txBody>
      </p:sp>
      <p:sp>
        <p:nvSpPr>
          <p:cNvPr id="184" name="Google Shape;184;p21"/>
          <p:cNvSpPr txBox="1"/>
          <p:nvPr/>
        </p:nvSpPr>
        <p:spPr>
          <a:xfrm>
            <a:off x="7985450" y="2184925"/>
            <a:ext cx="6717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85" name="Google Shape;185;p21"/>
          <p:cNvSpPr txBox="1"/>
          <p:nvPr/>
        </p:nvSpPr>
        <p:spPr>
          <a:xfrm>
            <a:off x="5501200" y="2022875"/>
            <a:ext cx="6589800" cy="29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Improvement Areas:</a:t>
            </a:r>
            <a:endParaRPr b="1"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36550" lvl="0" marL="457200" rtl="0" algn="l">
              <a:spcBef>
                <a:spcPts val="0"/>
              </a:spcBef>
              <a:spcAft>
                <a:spcPts val="0"/>
              </a:spcAft>
              <a:buSzPts val="1700"/>
              <a:buFont typeface="Nunito"/>
              <a:buChar char="●"/>
            </a:pPr>
            <a:r>
              <a:rPr lang="en-US" sz="1700">
                <a:solidFill>
                  <a:schemeClr val="dk1"/>
                </a:solidFill>
                <a:latin typeface="Nunito"/>
                <a:ea typeface="Nunito"/>
                <a:cs typeface="Nunito"/>
                <a:sym typeface="Nunito"/>
              </a:rPr>
              <a:t>Machines and pieces of equipment are left on workbench after use.</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US" sz="1700">
                <a:solidFill>
                  <a:schemeClr val="dk1"/>
                </a:solidFill>
                <a:highlight>
                  <a:srgbClr val="FFFFFF"/>
                </a:highlight>
                <a:latin typeface="Nunito"/>
                <a:ea typeface="Nunito"/>
                <a:cs typeface="Nunito"/>
                <a:sym typeface="Nunito"/>
              </a:rPr>
              <a:t>Location of materials in </a:t>
            </a:r>
            <a:r>
              <a:rPr lang="en-US" sz="1700">
                <a:solidFill>
                  <a:schemeClr val="dk1"/>
                </a:solidFill>
                <a:highlight>
                  <a:srgbClr val="FFFFFF"/>
                </a:highlight>
                <a:latin typeface="Nunito"/>
                <a:ea typeface="Nunito"/>
                <a:cs typeface="Nunito"/>
                <a:sym typeface="Nunito"/>
              </a:rPr>
              <a:t>workbenches</a:t>
            </a:r>
            <a:r>
              <a:rPr lang="en-US" sz="1700">
                <a:solidFill>
                  <a:schemeClr val="dk1"/>
                </a:solidFill>
                <a:highlight>
                  <a:srgbClr val="FFFFFF"/>
                </a:highlight>
                <a:latin typeface="Nunito"/>
                <a:ea typeface="Nunito"/>
                <a:cs typeface="Nunito"/>
                <a:sym typeface="Nunito"/>
              </a:rPr>
              <a:t> is not clear and organised</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US" sz="1700">
                <a:solidFill>
                  <a:schemeClr val="dk1"/>
                </a:solidFill>
                <a:highlight>
                  <a:srgbClr val="FFFFFF"/>
                </a:highlight>
                <a:latin typeface="Nunito"/>
                <a:ea typeface="Nunito"/>
                <a:cs typeface="Nunito"/>
                <a:sym typeface="Nunito"/>
              </a:rPr>
              <a:t>Worn out reflective </a:t>
            </a:r>
            <a:r>
              <a:rPr lang="en-US" sz="1700">
                <a:solidFill>
                  <a:schemeClr val="dk1"/>
                </a:solidFill>
                <a:highlight>
                  <a:srgbClr val="FFFFFF"/>
                </a:highlight>
                <a:latin typeface="Nunito"/>
                <a:ea typeface="Nunito"/>
                <a:cs typeface="Nunito"/>
                <a:sym typeface="Nunito"/>
              </a:rPr>
              <a:t>demarcation</a:t>
            </a:r>
            <a:r>
              <a:rPr lang="en-US" sz="1700">
                <a:solidFill>
                  <a:schemeClr val="dk1"/>
                </a:solidFill>
                <a:highlight>
                  <a:srgbClr val="FFFFFF"/>
                </a:highlight>
                <a:latin typeface="Nunito"/>
                <a:ea typeface="Nunito"/>
                <a:cs typeface="Nunito"/>
                <a:sym typeface="Nunito"/>
              </a:rPr>
              <a:t> tape(Suggest painting)</a:t>
            </a:r>
            <a:endParaRPr sz="1700">
              <a:latin typeface="Nunito"/>
              <a:ea typeface="Nunito"/>
              <a:cs typeface="Nunito"/>
              <a:sym typeface="Nunito"/>
            </a:endParaRPr>
          </a:p>
          <a:p>
            <a:pPr indent="-336550" lvl="0" marL="457200" rtl="0" algn="l">
              <a:spcBef>
                <a:spcPts val="0"/>
              </a:spcBef>
              <a:spcAft>
                <a:spcPts val="0"/>
              </a:spcAft>
              <a:buSzPts val="1700"/>
              <a:buFont typeface="Nunito"/>
              <a:buChar char="●"/>
            </a:pPr>
            <a:r>
              <a:rPr lang="en-US" sz="1700">
                <a:solidFill>
                  <a:schemeClr val="dk1"/>
                </a:solidFill>
                <a:highlight>
                  <a:srgbClr val="FFFFFF"/>
                </a:highlight>
                <a:latin typeface="Nunito"/>
                <a:ea typeface="Nunito"/>
                <a:cs typeface="Nunito"/>
                <a:sym typeface="Nunito"/>
              </a:rPr>
              <a:t>Machines and tools are not frequently cleaned</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Tank level QC test rig to have a better routing</a:t>
            </a:r>
            <a:endParaRPr sz="1700">
              <a:solidFill>
                <a:schemeClr val="dk1"/>
              </a:solidFill>
              <a:highlight>
                <a:srgbClr val="FFFFFF"/>
              </a:highlight>
              <a:latin typeface="Nunito"/>
              <a:ea typeface="Nunito"/>
              <a:cs typeface="Nunito"/>
              <a:sym typeface="Nunito"/>
            </a:endParaRPr>
          </a:p>
        </p:txBody>
      </p:sp>
      <p:sp>
        <p:nvSpPr>
          <p:cNvPr id="186" name="Google Shape;186;p21"/>
          <p:cNvSpPr txBox="1"/>
          <p:nvPr/>
        </p:nvSpPr>
        <p:spPr>
          <a:xfrm>
            <a:off x="10784800" y="5940500"/>
            <a:ext cx="13062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hlink"/>
                </a:solidFill>
                <a:uFill>
                  <a:noFill/>
                </a:uFill>
                <a:latin typeface="Nunito"/>
                <a:ea typeface="Nunito"/>
                <a:cs typeface="Nunito"/>
                <a:sym typeface="Nunito"/>
                <a:hlinkClick r:id="rId4"/>
              </a:rPr>
              <a:t>Link</a:t>
            </a:r>
            <a:endParaRPr b="1">
              <a:latin typeface="Nunito"/>
              <a:ea typeface="Nunito"/>
              <a:cs typeface="Nunito"/>
              <a:sym typeface="Nunito"/>
            </a:endParaRPr>
          </a:p>
        </p:txBody>
      </p:sp>
      <p:pic>
        <p:nvPicPr>
          <p:cNvPr id="187" name="Google Shape;187;p21" title="Chart"/>
          <p:cNvPicPr preferRelativeResize="0"/>
          <p:nvPr/>
        </p:nvPicPr>
        <p:blipFill>
          <a:blip r:embed="rId5">
            <a:alphaModFix/>
          </a:blip>
          <a:stretch>
            <a:fillRect/>
          </a:stretch>
        </p:blipFill>
        <p:spPr>
          <a:xfrm>
            <a:off x="105775" y="1027669"/>
            <a:ext cx="5230368" cy="3682550"/>
          </a:xfrm>
          <a:prstGeom prst="rect">
            <a:avLst/>
          </a:prstGeom>
          <a:noFill/>
          <a:ln cap="flat" cmpd="sng" w="9525">
            <a:solidFill>
              <a:srgbClr val="000000"/>
            </a:solidFill>
            <a:prstDash val="solid"/>
            <a:round/>
            <a:headEnd len="sm" w="sm" type="none"/>
            <a:tailEnd len="sm" w="sm" type="none"/>
          </a:ln>
        </p:spPr>
      </p:pic>
      <p:pic>
        <p:nvPicPr>
          <p:cNvPr id="188" name="Google Shape;188;p21" title="Chart"/>
          <p:cNvPicPr preferRelativeResize="0"/>
          <p:nvPr/>
        </p:nvPicPr>
        <p:blipFill>
          <a:blip r:embed="rId6">
            <a:alphaModFix/>
          </a:blip>
          <a:stretch>
            <a:fillRect/>
          </a:stretch>
        </p:blipFill>
        <p:spPr>
          <a:xfrm>
            <a:off x="105775" y="1027675"/>
            <a:ext cx="5230375" cy="368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94" name="Google Shape;194;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Final</a:t>
            </a:r>
            <a:r>
              <a:rPr lang="en-US"/>
              <a:t> assembly + Loading Bay</a:t>
            </a:r>
            <a:endParaRPr/>
          </a:p>
        </p:txBody>
      </p:sp>
      <p:sp>
        <p:nvSpPr>
          <p:cNvPr id="195" name="Google Shape;195;p22"/>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6" name="Google Shape;196;p22"/>
          <p:cNvSpPr txBox="1"/>
          <p:nvPr/>
        </p:nvSpPr>
        <p:spPr>
          <a:xfrm>
            <a:off x="5501200" y="1027675"/>
            <a:ext cx="1823400" cy="44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200">
                <a:latin typeface="Nunito"/>
                <a:ea typeface="Nunito"/>
                <a:cs typeface="Nunito"/>
                <a:sym typeface="Nunito"/>
              </a:rPr>
              <a:t>Score:  78%</a:t>
            </a:r>
            <a:endParaRPr b="1" sz="2200">
              <a:latin typeface="Nunito"/>
              <a:ea typeface="Nunito"/>
              <a:cs typeface="Nunito"/>
              <a:sym typeface="Nunito"/>
            </a:endParaRPr>
          </a:p>
        </p:txBody>
      </p:sp>
      <p:sp>
        <p:nvSpPr>
          <p:cNvPr id="197" name="Google Shape;197;p22"/>
          <p:cNvSpPr txBox="1"/>
          <p:nvPr/>
        </p:nvSpPr>
        <p:spPr>
          <a:xfrm>
            <a:off x="7985450" y="2184925"/>
            <a:ext cx="6717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98" name="Google Shape;198;p22"/>
          <p:cNvSpPr txBox="1"/>
          <p:nvPr/>
        </p:nvSpPr>
        <p:spPr>
          <a:xfrm>
            <a:off x="5501200" y="2022875"/>
            <a:ext cx="6589800" cy="29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Improvement Areas:</a:t>
            </a:r>
            <a:endParaRPr b="1"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36550" lvl="0" marL="457200" rtl="0" algn="l">
              <a:spcBef>
                <a:spcPts val="0"/>
              </a:spcBef>
              <a:spcAft>
                <a:spcPts val="0"/>
              </a:spcAft>
              <a:buSzPts val="1700"/>
              <a:buFont typeface="Nunito"/>
              <a:buChar char="●"/>
            </a:pPr>
            <a:r>
              <a:rPr lang="en-US" sz="1200">
                <a:solidFill>
                  <a:schemeClr val="dk1"/>
                </a:solidFill>
                <a:highlight>
                  <a:srgbClr val="FFFFFF"/>
                </a:highlight>
              </a:rPr>
              <a:t>U</a:t>
            </a:r>
            <a:r>
              <a:rPr lang="en-US" sz="1700">
                <a:solidFill>
                  <a:schemeClr val="dk1"/>
                </a:solidFill>
                <a:highlight>
                  <a:srgbClr val="FFFFFF"/>
                </a:highlight>
                <a:latin typeface="Nunito"/>
                <a:ea typeface="Nunito"/>
                <a:cs typeface="Nunito"/>
                <a:sym typeface="Nunito"/>
              </a:rPr>
              <a:t>nnecessary items on Deployment and calibration rack</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Use labels for uplanned conditions ie temporary storage</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Dividing lines not to standard</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latin typeface="Nunito"/>
                <a:ea typeface="Nunito"/>
                <a:cs typeface="Nunito"/>
                <a:sym typeface="Nunito"/>
              </a:rPr>
              <a:t>Dirty equipments with dust at QC area, dirty lockers</a:t>
            </a:r>
            <a:endParaRPr sz="1700">
              <a:solidFill>
                <a:schemeClr val="dk1"/>
              </a:solidFill>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latin typeface="Nunito"/>
                <a:ea typeface="Nunito"/>
                <a:cs typeface="Nunito"/>
                <a:sym typeface="Nunito"/>
              </a:rPr>
              <a:t>Unorganized refill hoses at QC area</a:t>
            </a:r>
            <a:endParaRPr sz="1700">
              <a:solidFill>
                <a:schemeClr val="dk1"/>
              </a:solidFill>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latin typeface="Nunito"/>
                <a:ea typeface="Nunito"/>
                <a:cs typeface="Nunito"/>
                <a:sym typeface="Nunito"/>
              </a:rPr>
              <a:t>Equipments not in regular use to have designated location and organized</a:t>
            </a:r>
            <a:endParaRPr sz="1700">
              <a:solidFill>
                <a:schemeClr val="dk1"/>
              </a:solidFill>
              <a:latin typeface="Nunito"/>
              <a:ea typeface="Nunito"/>
              <a:cs typeface="Nunito"/>
              <a:sym typeface="Nunito"/>
            </a:endParaRPr>
          </a:p>
        </p:txBody>
      </p:sp>
      <p:sp>
        <p:nvSpPr>
          <p:cNvPr id="199" name="Google Shape;199;p22"/>
          <p:cNvSpPr txBox="1"/>
          <p:nvPr/>
        </p:nvSpPr>
        <p:spPr>
          <a:xfrm>
            <a:off x="10784800" y="5940500"/>
            <a:ext cx="13062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hlink"/>
                </a:solidFill>
                <a:uFill>
                  <a:noFill/>
                </a:uFill>
                <a:latin typeface="Nunito"/>
                <a:ea typeface="Nunito"/>
                <a:cs typeface="Nunito"/>
                <a:sym typeface="Nunito"/>
                <a:hlinkClick r:id="rId4"/>
              </a:rPr>
              <a:t>Link</a:t>
            </a:r>
            <a:endParaRPr b="1">
              <a:latin typeface="Nunito"/>
              <a:ea typeface="Nunito"/>
              <a:cs typeface="Nunito"/>
              <a:sym typeface="Nunito"/>
            </a:endParaRPr>
          </a:p>
        </p:txBody>
      </p:sp>
      <p:pic>
        <p:nvPicPr>
          <p:cNvPr id="200" name="Google Shape;200;p22" title="Chart"/>
          <p:cNvPicPr preferRelativeResize="0"/>
          <p:nvPr/>
        </p:nvPicPr>
        <p:blipFill>
          <a:blip r:embed="rId5">
            <a:alphaModFix/>
          </a:blip>
          <a:stretch>
            <a:fillRect/>
          </a:stretch>
        </p:blipFill>
        <p:spPr>
          <a:xfrm>
            <a:off x="105775" y="1103881"/>
            <a:ext cx="5230369" cy="3689742"/>
          </a:xfrm>
          <a:prstGeom prst="rect">
            <a:avLst/>
          </a:prstGeom>
          <a:noFill/>
          <a:ln cap="flat" cmpd="sng" w="9525">
            <a:solidFill>
              <a:srgbClr val="000000"/>
            </a:solidFill>
            <a:prstDash val="solid"/>
            <a:round/>
            <a:headEnd len="sm" w="sm" type="none"/>
            <a:tailEnd len="sm" w="sm" type="none"/>
          </a:ln>
        </p:spPr>
      </p:pic>
      <p:pic>
        <p:nvPicPr>
          <p:cNvPr id="201" name="Google Shape;201;p22" title="Chart"/>
          <p:cNvPicPr preferRelativeResize="0"/>
          <p:nvPr/>
        </p:nvPicPr>
        <p:blipFill>
          <a:blip r:embed="rId6">
            <a:alphaModFix/>
          </a:blip>
          <a:stretch>
            <a:fillRect/>
          </a:stretch>
        </p:blipFill>
        <p:spPr>
          <a:xfrm>
            <a:off x="105775" y="1103875"/>
            <a:ext cx="5230375" cy="3689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3"/>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07" name="Google Shape;207;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Stores(Main &amp; Inbound)</a:t>
            </a:r>
            <a:endParaRPr/>
          </a:p>
        </p:txBody>
      </p:sp>
      <p:sp>
        <p:nvSpPr>
          <p:cNvPr id="208" name="Google Shape;208;p23"/>
          <p:cNvSpPr txBox="1"/>
          <p:nvPr>
            <p:ph idx="12" type="sldNum"/>
          </p:nvPr>
        </p:nvSpPr>
        <p:spPr>
          <a:xfrm>
            <a:off x="11733276" y="6414377"/>
            <a:ext cx="458700" cy="4437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9" name="Google Shape;209;p23"/>
          <p:cNvSpPr txBox="1"/>
          <p:nvPr/>
        </p:nvSpPr>
        <p:spPr>
          <a:xfrm>
            <a:off x="5501200" y="1027675"/>
            <a:ext cx="1823400" cy="44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2200">
                <a:latin typeface="Nunito"/>
                <a:ea typeface="Nunito"/>
                <a:cs typeface="Nunito"/>
                <a:sym typeface="Nunito"/>
              </a:rPr>
              <a:t>Score:  84%</a:t>
            </a:r>
            <a:endParaRPr b="1" sz="2200">
              <a:latin typeface="Nunito"/>
              <a:ea typeface="Nunito"/>
              <a:cs typeface="Nunito"/>
              <a:sym typeface="Nunito"/>
            </a:endParaRPr>
          </a:p>
        </p:txBody>
      </p:sp>
      <p:sp>
        <p:nvSpPr>
          <p:cNvPr id="210" name="Google Shape;210;p23"/>
          <p:cNvSpPr txBox="1"/>
          <p:nvPr/>
        </p:nvSpPr>
        <p:spPr>
          <a:xfrm>
            <a:off x="7985450" y="2184925"/>
            <a:ext cx="67179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11" name="Google Shape;211;p23"/>
          <p:cNvSpPr txBox="1"/>
          <p:nvPr/>
        </p:nvSpPr>
        <p:spPr>
          <a:xfrm>
            <a:off x="5501200" y="2022875"/>
            <a:ext cx="6589800" cy="29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Nunito"/>
                <a:ea typeface="Nunito"/>
                <a:cs typeface="Nunito"/>
                <a:sym typeface="Nunito"/>
              </a:rPr>
              <a:t>Improvement Areas:</a:t>
            </a:r>
            <a:endParaRPr b="1"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Designate areas for Flasks</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Designate area for staff PPE</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Organise frequently used tools in rack to a bin</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Implement a mirror system for parts/spare parts location in racks</a:t>
            </a:r>
            <a:endParaRPr sz="1700">
              <a:solidFill>
                <a:schemeClr val="dk1"/>
              </a:solidFill>
              <a:highlight>
                <a:srgbClr val="FFFFFF"/>
              </a:highlight>
              <a:latin typeface="Nunito"/>
              <a:ea typeface="Nunito"/>
              <a:cs typeface="Nunito"/>
              <a:sym typeface="Nunito"/>
            </a:endParaRPr>
          </a:p>
          <a:p>
            <a:pPr indent="-336550" lvl="0" marL="457200" rtl="0" algn="l">
              <a:spcBef>
                <a:spcPts val="0"/>
              </a:spcBef>
              <a:spcAft>
                <a:spcPts val="0"/>
              </a:spcAft>
              <a:buClr>
                <a:schemeClr val="dk1"/>
              </a:buClr>
              <a:buSzPts val="1700"/>
              <a:buFont typeface="Nunito"/>
              <a:buChar char="●"/>
            </a:pPr>
            <a:r>
              <a:rPr lang="en-US" sz="1700">
                <a:solidFill>
                  <a:schemeClr val="dk1"/>
                </a:solidFill>
                <a:highlight>
                  <a:srgbClr val="FFFFFF"/>
                </a:highlight>
                <a:latin typeface="Nunito"/>
                <a:ea typeface="Nunito"/>
                <a:cs typeface="Nunito"/>
                <a:sym typeface="Nunito"/>
              </a:rPr>
              <a:t>Scrap section in Loading bay to be improved</a:t>
            </a:r>
            <a:endParaRPr sz="1700">
              <a:solidFill>
                <a:schemeClr val="dk1"/>
              </a:solidFill>
              <a:highlight>
                <a:srgbClr val="FFFFFF"/>
              </a:highlight>
              <a:latin typeface="Nunito"/>
              <a:ea typeface="Nunito"/>
              <a:cs typeface="Nunito"/>
              <a:sym typeface="Nunito"/>
            </a:endParaRPr>
          </a:p>
        </p:txBody>
      </p:sp>
      <p:sp>
        <p:nvSpPr>
          <p:cNvPr id="212" name="Google Shape;212;p23"/>
          <p:cNvSpPr txBox="1"/>
          <p:nvPr/>
        </p:nvSpPr>
        <p:spPr>
          <a:xfrm>
            <a:off x="10784800" y="5940500"/>
            <a:ext cx="1306200" cy="2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hlink"/>
                </a:solidFill>
                <a:uFill>
                  <a:noFill/>
                </a:uFill>
                <a:latin typeface="Nunito"/>
                <a:ea typeface="Nunito"/>
                <a:cs typeface="Nunito"/>
                <a:sym typeface="Nunito"/>
                <a:hlinkClick r:id="rId4"/>
              </a:rPr>
              <a:t>Link</a:t>
            </a:r>
            <a:endParaRPr b="1">
              <a:latin typeface="Nunito"/>
              <a:ea typeface="Nunito"/>
              <a:cs typeface="Nunito"/>
              <a:sym typeface="Nunito"/>
            </a:endParaRPr>
          </a:p>
        </p:txBody>
      </p:sp>
      <p:pic>
        <p:nvPicPr>
          <p:cNvPr id="213" name="Google Shape;213;p23" title="Chart"/>
          <p:cNvPicPr preferRelativeResize="0"/>
          <p:nvPr/>
        </p:nvPicPr>
        <p:blipFill>
          <a:blip r:embed="rId5">
            <a:alphaModFix/>
          </a:blip>
          <a:stretch>
            <a:fillRect/>
          </a:stretch>
        </p:blipFill>
        <p:spPr>
          <a:xfrm>
            <a:off x="105775" y="1027670"/>
            <a:ext cx="5230370" cy="3685032"/>
          </a:xfrm>
          <a:prstGeom prst="rect">
            <a:avLst/>
          </a:prstGeom>
          <a:noFill/>
          <a:ln cap="flat" cmpd="sng" w="9525">
            <a:solidFill>
              <a:srgbClr val="000000"/>
            </a:solidFill>
            <a:prstDash val="solid"/>
            <a:round/>
            <a:headEnd len="sm" w="sm" type="none"/>
            <a:tailEnd len="sm" w="sm" type="none"/>
          </a:ln>
        </p:spPr>
      </p:pic>
      <p:pic>
        <p:nvPicPr>
          <p:cNvPr id="214" name="Google Shape;214;p23" title="Chart"/>
          <p:cNvPicPr preferRelativeResize="0"/>
          <p:nvPr/>
        </p:nvPicPr>
        <p:blipFill>
          <a:blip r:embed="rId6">
            <a:alphaModFix/>
          </a:blip>
          <a:stretch>
            <a:fillRect/>
          </a:stretch>
        </p:blipFill>
        <p:spPr>
          <a:xfrm>
            <a:off x="105775" y="1027675"/>
            <a:ext cx="5230375" cy="3685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4"/>
          <p:cNvSpPr txBox="1"/>
          <p:nvPr>
            <p:ph type="title"/>
          </p:nvPr>
        </p:nvSpPr>
        <p:spPr>
          <a:xfrm>
            <a:off x="1200150" y="91443"/>
            <a:ext cx="10533000" cy="7839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Further Recommendations</a:t>
            </a:r>
            <a:endParaRPr/>
          </a:p>
        </p:txBody>
      </p:sp>
      <p:sp>
        <p:nvSpPr>
          <p:cNvPr id="221" name="Google Shape;221;p24"/>
          <p:cNvSpPr txBox="1"/>
          <p:nvPr>
            <p:ph idx="1" type="subTitle"/>
          </p:nvPr>
        </p:nvSpPr>
        <p:spPr>
          <a:xfrm>
            <a:off x="458724" y="1332470"/>
            <a:ext cx="11274600" cy="4851900"/>
          </a:xfrm>
          <a:prstGeom prst="rect">
            <a:avLst/>
          </a:prstGeom>
        </p:spPr>
        <p:txBody>
          <a:bodyPr anchorCtr="0" anchor="t" bIns="45700" lIns="91425" spcFirstLastPara="1" rIns="91425" wrap="square" tIns="45700">
            <a:noAutofit/>
          </a:bodyPr>
          <a:lstStyle/>
          <a:p>
            <a:pPr indent="-374650" lvl="0" marL="457200" rtl="0" algn="l">
              <a:spcBef>
                <a:spcPts val="1000"/>
              </a:spcBef>
              <a:spcAft>
                <a:spcPts val="0"/>
              </a:spcAft>
              <a:buSzPts val="2300"/>
              <a:buChar char="•"/>
            </a:pPr>
            <a:r>
              <a:rPr lang="en-US" sz="2300"/>
              <a:t>Involve technicians in Audits(I.e Auditors and auditees)</a:t>
            </a:r>
            <a:endParaRPr sz="2300"/>
          </a:p>
          <a:p>
            <a:pPr indent="-374650" lvl="0" marL="457200" rtl="0" algn="l">
              <a:spcBef>
                <a:spcPts val="0"/>
              </a:spcBef>
              <a:spcAft>
                <a:spcPts val="0"/>
              </a:spcAft>
              <a:buSzPts val="2300"/>
              <a:buChar char="•"/>
            </a:pPr>
            <a:r>
              <a:rPr lang="en-US" sz="2300"/>
              <a:t>A senior manager to participate in the audit process </a:t>
            </a:r>
            <a:r>
              <a:rPr lang="en-US" sz="2300"/>
              <a:t>at least</a:t>
            </a:r>
            <a:r>
              <a:rPr lang="en-US" sz="2300"/>
              <a:t> once every quarter</a:t>
            </a:r>
            <a:endParaRPr sz="2300"/>
          </a:p>
          <a:p>
            <a:pPr indent="0" lvl="0" marL="457200" rtl="0" algn="l">
              <a:spcBef>
                <a:spcPts val="1000"/>
              </a:spcBef>
              <a:spcAft>
                <a:spcPts val="0"/>
              </a:spcAft>
              <a:buNone/>
            </a:pPr>
            <a:r>
              <a:t/>
            </a:r>
            <a:endParaRPr/>
          </a:p>
        </p:txBody>
      </p:sp>
      <p:sp>
        <p:nvSpPr>
          <p:cNvPr id="222" name="Google Shape;222;p24"/>
          <p:cNvSpPr txBox="1"/>
          <p:nvPr>
            <p:ph idx="12" type="sldNum"/>
          </p:nvPr>
        </p:nvSpPr>
        <p:spPr>
          <a:xfrm>
            <a:off x="11733276" y="6414377"/>
            <a:ext cx="458700" cy="443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pic>
        <p:nvPicPr>
          <p:cNvPr id="227" name="Google Shape;227;p25"/>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28" name="Google Shape;228;p25"/>
          <p:cNvSpPr txBox="1"/>
          <p:nvPr>
            <p:ph idx="1" type="subTitle"/>
          </p:nvPr>
        </p:nvSpPr>
        <p:spPr>
          <a:xfrm>
            <a:off x="6877481" y="2114988"/>
            <a:ext cx="4891344" cy="43771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a:t>y.koech@kokonetworks.com</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